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63" d="100"/>
          <a:sy n="63" d="100"/>
        </p:scale>
        <p:origin x="76" y="14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165C2F3-8F9C-61A5-D667-B28A4E795C9A}"/>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1A66971D-1E93-54A4-7EA3-CB7AB002D959}"/>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FE3F4C7-E105-CD0C-10D9-0A591A9FBCE7}"/>
              </a:ext>
            </a:extLst>
          </p:cNvPr>
          <p:cNvSpPr>
            <a:spLocks noGrp="1"/>
          </p:cNvSpPr>
          <p:nvPr>
            <p:ph type="dt" sz="half" idx="10"/>
          </p:nvPr>
        </p:nvSpPr>
        <p:spPr/>
        <p:txBody>
          <a:bodyPr/>
          <a:lstStyle/>
          <a:p>
            <a:fld id="{08569229-0592-4E8E-8BA5-D9064B04FB48}" type="datetimeFigureOut">
              <a:rPr lang="en-US" smtClean="0"/>
              <a:t>8/18/2023</a:t>
            </a:fld>
            <a:endParaRPr lang="en-US"/>
          </a:p>
        </p:txBody>
      </p:sp>
      <p:sp>
        <p:nvSpPr>
          <p:cNvPr id="5" name="Footer Placeholder 4">
            <a:extLst>
              <a:ext uri="{FF2B5EF4-FFF2-40B4-BE49-F238E27FC236}">
                <a16:creationId xmlns:a16="http://schemas.microsoft.com/office/drawing/2014/main" id="{B63083E8-1B4F-0FB0-9CD9-563857F42FE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95BE71B-FD2B-2EF3-4A92-4BAA053C1DD2}"/>
              </a:ext>
            </a:extLst>
          </p:cNvPr>
          <p:cNvSpPr>
            <a:spLocks noGrp="1"/>
          </p:cNvSpPr>
          <p:nvPr>
            <p:ph type="sldNum" sz="quarter" idx="12"/>
          </p:nvPr>
        </p:nvSpPr>
        <p:spPr/>
        <p:txBody>
          <a:bodyPr/>
          <a:lstStyle/>
          <a:p>
            <a:fld id="{D065DA2B-2A32-4AC6-B85E-8F88F30825FD}" type="slidenum">
              <a:rPr lang="en-US" smtClean="0"/>
              <a:t>‹#›</a:t>
            </a:fld>
            <a:endParaRPr lang="en-US"/>
          </a:p>
        </p:txBody>
      </p:sp>
    </p:spTree>
    <p:extLst>
      <p:ext uri="{BB962C8B-B14F-4D97-AF65-F5344CB8AC3E}">
        <p14:creationId xmlns:p14="http://schemas.microsoft.com/office/powerpoint/2010/main" val="95971884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E76720-806F-1DE7-CCF5-DD4145B61651}"/>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D0BBBAD4-4DC8-F15E-8575-6E08F97C9047}"/>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5638FFA-E4F8-13FF-6477-A9AD8DE43508}"/>
              </a:ext>
            </a:extLst>
          </p:cNvPr>
          <p:cNvSpPr>
            <a:spLocks noGrp="1"/>
          </p:cNvSpPr>
          <p:nvPr>
            <p:ph type="dt" sz="half" idx="10"/>
          </p:nvPr>
        </p:nvSpPr>
        <p:spPr/>
        <p:txBody>
          <a:bodyPr/>
          <a:lstStyle/>
          <a:p>
            <a:fld id="{08569229-0592-4E8E-8BA5-D9064B04FB48}" type="datetimeFigureOut">
              <a:rPr lang="en-US" smtClean="0"/>
              <a:t>8/18/2023</a:t>
            </a:fld>
            <a:endParaRPr lang="en-US"/>
          </a:p>
        </p:txBody>
      </p:sp>
      <p:sp>
        <p:nvSpPr>
          <p:cNvPr id="5" name="Footer Placeholder 4">
            <a:extLst>
              <a:ext uri="{FF2B5EF4-FFF2-40B4-BE49-F238E27FC236}">
                <a16:creationId xmlns:a16="http://schemas.microsoft.com/office/drawing/2014/main" id="{C30E8BB4-0518-9AA8-6519-418A0809BAB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228ACD7-70E7-694B-B962-63BCECE71806}"/>
              </a:ext>
            </a:extLst>
          </p:cNvPr>
          <p:cNvSpPr>
            <a:spLocks noGrp="1"/>
          </p:cNvSpPr>
          <p:nvPr>
            <p:ph type="sldNum" sz="quarter" idx="12"/>
          </p:nvPr>
        </p:nvSpPr>
        <p:spPr/>
        <p:txBody>
          <a:bodyPr/>
          <a:lstStyle/>
          <a:p>
            <a:fld id="{D065DA2B-2A32-4AC6-B85E-8F88F30825FD}" type="slidenum">
              <a:rPr lang="en-US" smtClean="0"/>
              <a:t>‹#›</a:t>
            </a:fld>
            <a:endParaRPr lang="en-US"/>
          </a:p>
        </p:txBody>
      </p:sp>
    </p:spTree>
    <p:extLst>
      <p:ext uri="{BB962C8B-B14F-4D97-AF65-F5344CB8AC3E}">
        <p14:creationId xmlns:p14="http://schemas.microsoft.com/office/powerpoint/2010/main" val="13796330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E729991B-6D0C-D40A-06F3-265201B0F7F9}"/>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D7322AF7-37FC-B970-59F8-867E3F4D5444}"/>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BAB9FCBF-4785-991F-A8E5-5E2560E6B24D}"/>
              </a:ext>
            </a:extLst>
          </p:cNvPr>
          <p:cNvSpPr>
            <a:spLocks noGrp="1"/>
          </p:cNvSpPr>
          <p:nvPr>
            <p:ph type="dt" sz="half" idx="10"/>
          </p:nvPr>
        </p:nvSpPr>
        <p:spPr/>
        <p:txBody>
          <a:bodyPr/>
          <a:lstStyle/>
          <a:p>
            <a:fld id="{08569229-0592-4E8E-8BA5-D9064B04FB48}" type="datetimeFigureOut">
              <a:rPr lang="en-US" smtClean="0"/>
              <a:t>8/18/2023</a:t>
            </a:fld>
            <a:endParaRPr lang="en-US"/>
          </a:p>
        </p:txBody>
      </p:sp>
      <p:sp>
        <p:nvSpPr>
          <p:cNvPr id="5" name="Footer Placeholder 4">
            <a:extLst>
              <a:ext uri="{FF2B5EF4-FFF2-40B4-BE49-F238E27FC236}">
                <a16:creationId xmlns:a16="http://schemas.microsoft.com/office/drawing/2014/main" id="{973C4528-2855-7113-5C9E-F334CFE00BC0}"/>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D7B5ED3-2FEB-D20F-E48F-BE3F73DAF200}"/>
              </a:ext>
            </a:extLst>
          </p:cNvPr>
          <p:cNvSpPr>
            <a:spLocks noGrp="1"/>
          </p:cNvSpPr>
          <p:nvPr>
            <p:ph type="sldNum" sz="quarter" idx="12"/>
          </p:nvPr>
        </p:nvSpPr>
        <p:spPr/>
        <p:txBody>
          <a:bodyPr/>
          <a:lstStyle/>
          <a:p>
            <a:fld id="{D065DA2B-2A32-4AC6-B85E-8F88F30825FD}" type="slidenum">
              <a:rPr lang="en-US" smtClean="0"/>
              <a:t>‹#›</a:t>
            </a:fld>
            <a:endParaRPr lang="en-US"/>
          </a:p>
        </p:txBody>
      </p:sp>
    </p:spTree>
    <p:extLst>
      <p:ext uri="{BB962C8B-B14F-4D97-AF65-F5344CB8AC3E}">
        <p14:creationId xmlns:p14="http://schemas.microsoft.com/office/powerpoint/2010/main" val="1418588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C80E9D-76CA-5DB2-5D39-C1F40AB4940A}"/>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5580980-6A83-2120-6EF7-5732D5490BBB}"/>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227993D0-7554-3949-2DF2-4871691E334C}"/>
              </a:ext>
            </a:extLst>
          </p:cNvPr>
          <p:cNvSpPr>
            <a:spLocks noGrp="1"/>
          </p:cNvSpPr>
          <p:nvPr>
            <p:ph type="dt" sz="half" idx="10"/>
          </p:nvPr>
        </p:nvSpPr>
        <p:spPr/>
        <p:txBody>
          <a:bodyPr/>
          <a:lstStyle/>
          <a:p>
            <a:fld id="{08569229-0592-4E8E-8BA5-D9064B04FB48}" type="datetimeFigureOut">
              <a:rPr lang="en-US" smtClean="0"/>
              <a:t>8/18/2023</a:t>
            </a:fld>
            <a:endParaRPr lang="en-US"/>
          </a:p>
        </p:txBody>
      </p:sp>
      <p:sp>
        <p:nvSpPr>
          <p:cNvPr id="5" name="Footer Placeholder 4">
            <a:extLst>
              <a:ext uri="{FF2B5EF4-FFF2-40B4-BE49-F238E27FC236}">
                <a16:creationId xmlns:a16="http://schemas.microsoft.com/office/drawing/2014/main" id="{C0D22818-8970-79F6-AE09-E3985F1AEA7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92AFC99F-EE85-94CE-B7F2-6E94112E93B1}"/>
              </a:ext>
            </a:extLst>
          </p:cNvPr>
          <p:cNvSpPr>
            <a:spLocks noGrp="1"/>
          </p:cNvSpPr>
          <p:nvPr>
            <p:ph type="sldNum" sz="quarter" idx="12"/>
          </p:nvPr>
        </p:nvSpPr>
        <p:spPr/>
        <p:txBody>
          <a:bodyPr/>
          <a:lstStyle/>
          <a:p>
            <a:fld id="{D065DA2B-2A32-4AC6-B85E-8F88F30825FD}" type="slidenum">
              <a:rPr lang="en-US" smtClean="0"/>
              <a:t>‹#›</a:t>
            </a:fld>
            <a:endParaRPr lang="en-US"/>
          </a:p>
        </p:txBody>
      </p:sp>
    </p:spTree>
    <p:extLst>
      <p:ext uri="{BB962C8B-B14F-4D97-AF65-F5344CB8AC3E}">
        <p14:creationId xmlns:p14="http://schemas.microsoft.com/office/powerpoint/2010/main" val="12598973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C3F847-372A-3DD8-BF2B-F0F891C09019}"/>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8C8D298D-5A6F-9D19-84AD-5E4C93A21B50}"/>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F06F946C-DECF-6237-368D-AC352B08DB6D}"/>
              </a:ext>
            </a:extLst>
          </p:cNvPr>
          <p:cNvSpPr>
            <a:spLocks noGrp="1"/>
          </p:cNvSpPr>
          <p:nvPr>
            <p:ph type="dt" sz="half" idx="10"/>
          </p:nvPr>
        </p:nvSpPr>
        <p:spPr/>
        <p:txBody>
          <a:bodyPr/>
          <a:lstStyle/>
          <a:p>
            <a:fld id="{08569229-0592-4E8E-8BA5-D9064B04FB48}" type="datetimeFigureOut">
              <a:rPr lang="en-US" smtClean="0"/>
              <a:t>8/18/2023</a:t>
            </a:fld>
            <a:endParaRPr lang="en-US"/>
          </a:p>
        </p:txBody>
      </p:sp>
      <p:sp>
        <p:nvSpPr>
          <p:cNvPr id="5" name="Footer Placeholder 4">
            <a:extLst>
              <a:ext uri="{FF2B5EF4-FFF2-40B4-BE49-F238E27FC236}">
                <a16:creationId xmlns:a16="http://schemas.microsoft.com/office/drawing/2014/main" id="{5CA715DA-D60E-32A1-454B-216793BBA2A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EACF2B2-519E-75F8-037C-639EFE7F0B2B}"/>
              </a:ext>
            </a:extLst>
          </p:cNvPr>
          <p:cNvSpPr>
            <a:spLocks noGrp="1"/>
          </p:cNvSpPr>
          <p:nvPr>
            <p:ph type="sldNum" sz="quarter" idx="12"/>
          </p:nvPr>
        </p:nvSpPr>
        <p:spPr/>
        <p:txBody>
          <a:bodyPr/>
          <a:lstStyle/>
          <a:p>
            <a:fld id="{D065DA2B-2A32-4AC6-B85E-8F88F30825FD}" type="slidenum">
              <a:rPr lang="en-US" smtClean="0"/>
              <a:t>‹#›</a:t>
            </a:fld>
            <a:endParaRPr lang="en-US"/>
          </a:p>
        </p:txBody>
      </p:sp>
    </p:spTree>
    <p:extLst>
      <p:ext uri="{BB962C8B-B14F-4D97-AF65-F5344CB8AC3E}">
        <p14:creationId xmlns:p14="http://schemas.microsoft.com/office/powerpoint/2010/main" val="30708063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46FEA88-9506-C291-1582-15F8F78107BF}"/>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F4491C05-3318-1267-F40F-1C7FA9D130C1}"/>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FC84103C-55A6-F19A-8421-27F4BDB03F19}"/>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68FD4F57-D6C7-E7B4-A3E4-649C58B865FF}"/>
              </a:ext>
            </a:extLst>
          </p:cNvPr>
          <p:cNvSpPr>
            <a:spLocks noGrp="1"/>
          </p:cNvSpPr>
          <p:nvPr>
            <p:ph type="dt" sz="half" idx="10"/>
          </p:nvPr>
        </p:nvSpPr>
        <p:spPr/>
        <p:txBody>
          <a:bodyPr/>
          <a:lstStyle/>
          <a:p>
            <a:fld id="{08569229-0592-4E8E-8BA5-D9064B04FB48}" type="datetimeFigureOut">
              <a:rPr lang="en-US" smtClean="0"/>
              <a:t>8/18/2023</a:t>
            </a:fld>
            <a:endParaRPr lang="en-US"/>
          </a:p>
        </p:txBody>
      </p:sp>
      <p:sp>
        <p:nvSpPr>
          <p:cNvPr id="6" name="Footer Placeholder 5">
            <a:extLst>
              <a:ext uri="{FF2B5EF4-FFF2-40B4-BE49-F238E27FC236}">
                <a16:creationId xmlns:a16="http://schemas.microsoft.com/office/drawing/2014/main" id="{592AC517-DA45-86D5-CA50-A027AE969A07}"/>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08068A4-9DBF-94C9-D4A8-B2FA4C83EDB3}"/>
              </a:ext>
            </a:extLst>
          </p:cNvPr>
          <p:cNvSpPr>
            <a:spLocks noGrp="1"/>
          </p:cNvSpPr>
          <p:nvPr>
            <p:ph type="sldNum" sz="quarter" idx="12"/>
          </p:nvPr>
        </p:nvSpPr>
        <p:spPr/>
        <p:txBody>
          <a:bodyPr/>
          <a:lstStyle/>
          <a:p>
            <a:fld id="{D065DA2B-2A32-4AC6-B85E-8F88F30825FD}" type="slidenum">
              <a:rPr lang="en-US" smtClean="0"/>
              <a:t>‹#›</a:t>
            </a:fld>
            <a:endParaRPr lang="en-US"/>
          </a:p>
        </p:txBody>
      </p:sp>
    </p:spTree>
    <p:extLst>
      <p:ext uri="{BB962C8B-B14F-4D97-AF65-F5344CB8AC3E}">
        <p14:creationId xmlns:p14="http://schemas.microsoft.com/office/powerpoint/2010/main" val="191581329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A34953C-ED46-71E8-0AE0-EE02CE2D202F}"/>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1B5BEC0D-E52F-ECE4-6252-37BF5CA4883D}"/>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D64F1A02-8B8F-059A-D636-4A3615774FC6}"/>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2357FA1-F0B7-9239-0987-23FEDD2C152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ABE9E968-C846-4685-C415-3FFD9675F27C}"/>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14432E23-9E95-2E0C-3B80-31FCC267D0FB}"/>
              </a:ext>
            </a:extLst>
          </p:cNvPr>
          <p:cNvSpPr>
            <a:spLocks noGrp="1"/>
          </p:cNvSpPr>
          <p:nvPr>
            <p:ph type="dt" sz="half" idx="10"/>
          </p:nvPr>
        </p:nvSpPr>
        <p:spPr/>
        <p:txBody>
          <a:bodyPr/>
          <a:lstStyle/>
          <a:p>
            <a:fld id="{08569229-0592-4E8E-8BA5-D9064B04FB48}" type="datetimeFigureOut">
              <a:rPr lang="en-US" smtClean="0"/>
              <a:t>8/18/2023</a:t>
            </a:fld>
            <a:endParaRPr lang="en-US"/>
          </a:p>
        </p:txBody>
      </p:sp>
      <p:sp>
        <p:nvSpPr>
          <p:cNvPr id="8" name="Footer Placeholder 7">
            <a:extLst>
              <a:ext uri="{FF2B5EF4-FFF2-40B4-BE49-F238E27FC236}">
                <a16:creationId xmlns:a16="http://schemas.microsoft.com/office/drawing/2014/main" id="{F2179D31-5B0C-15A1-37E3-35286EC091F8}"/>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A94E56D6-6F72-950A-3B72-63E7F04A444E}"/>
              </a:ext>
            </a:extLst>
          </p:cNvPr>
          <p:cNvSpPr>
            <a:spLocks noGrp="1"/>
          </p:cNvSpPr>
          <p:nvPr>
            <p:ph type="sldNum" sz="quarter" idx="12"/>
          </p:nvPr>
        </p:nvSpPr>
        <p:spPr/>
        <p:txBody>
          <a:bodyPr/>
          <a:lstStyle/>
          <a:p>
            <a:fld id="{D065DA2B-2A32-4AC6-B85E-8F88F30825FD}" type="slidenum">
              <a:rPr lang="en-US" smtClean="0"/>
              <a:t>‹#›</a:t>
            </a:fld>
            <a:endParaRPr lang="en-US"/>
          </a:p>
        </p:txBody>
      </p:sp>
    </p:spTree>
    <p:extLst>
      <p:ext uri="{BB962C8B-B14F-4D97-AF65-F5344CB8AC3E}">
        <p14:creationId xmlns:p14="http://schemas.microsoft.com/office/powerpoint/2010/main" val="40270669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2B173BA-C71F-4A31-DAFF-A8D39A3E9F44}"/>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95D3C013-2568-5DDB-CEB8-B0A50D77FEE1}"/>
              </a:ext>
            </a:extLst>
          </p:cNvPr>
          <p:cNvSpPr>
            <a:spLocks noGrp="1"/>
          </p:cNvSpPr>
          <p:nvPr>
            <p:ph type="dt" sz="half" idx="10"/>
          </p:nvPr>
        </p:nvSpPr>
        <p:spPr/>
        <p:txBody>
          <a:bodyPr/>
          <a:lstStyle/>
          <a:p>
            <a:fld id="{08569229-0592-4E8E-8BA5-D9064B04FB48}" type="datetimeFigureOut">
              <a:rPr lang="en-US" smtClean="0"/>
              <a:t>8/18/2023</a:t>
            </a:fld>
            <a:endParaRPr lang="en-US"/>
          </a:p>
        </p:txBody>
      </p:sp>
      <p:sp>
        <p:nvSpPr>
          <p:cNvPr id="4" name="Footer Placeholder 3">
            <a:extLst>
              <a:ext uri="{FF2B5EF4-FFF2-40B4-BE49-F238E27FC236}">
                <a16:creationId xmlns:a16="http://schemas.microsoft.com/office/drawing/2014/main" id="{8B87A6AC-59C9-F683-62DA-38D4E56753E1}"/>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4821E933-B2A3-29C3-D004-C67B49CF00E9}"/>
              </a:ext>
            </a:extLst>
          </p:cNvPr>
          <p:cNvSpPr>
            <a:spLocks noGrp="1"/>
          </p:cNvSpPr>
          <p:nvPr>
            <p:ph type="sldNum" sz="quarter" idx="12"/>
          </p:nvPr>
        </p:nvSpPr>
        <p:spPr/>
        <p:txBody>
          <a:bodyPr/>
          <a:lstStyle/>
          <a:p>
            <a:fld id="{D065DA2B-2A32-4AC6-B85E-8F88F30825FD}" type="slidenum">
              <a:rPr lang="en-US" smtClean="0"/>
              <a:t>‹#›</a:t>
            </a:fld>
            <a:endParaRPr lang="en-US"/>
          </a:p>
        </p:txBody>
      </p:sp>
    </p:spTree>
    <p:extLst>
      <p:ext uri="{BB962C8B-B14F-4D97-AF65-F5344CB8AC3E}">
        <p14:creationId xmlns:p14="http://schemas.microsoft.com/office/powerpoint/2010/main" val="509313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FCDA7C9A-046D-D9DD-9772-56409257B280}"/>
              </a:ext>
            </a:extLst>
          </p:cNvPr>
          <p:cNvSpPr>
            <a:spLocks noGrp="1"/>
          </p:cNvSpPr>
          <p:nvPr>
            <p:ph type="dt" sz="half" idx="10"/>
          </p:nvPr>
        </p:nvSpPr>
        <p:spPr/>
        <p:txBody>
          <a:bodyPr/>
          <a:lstStyle/>
          <a:p>
            <a:fld id="{08569229-0592-4E8E-8BA5-D9064B04FB48}" type="datetimeFigureOut">
              <a:rPr lang="en-US" smtClean="0"/>
              <a:t>8/18/2023</a:t>
            </a:fld>
            <a:endParaRPr lang="en-US"/>
          </a:p>
        </p:txBody>
      </p:sp>
      <p:sp>
        <p:nvSpPr>
          <p:cNvPr id="3" name="Footer Placeholder 2">
            <a:extLst>
              <a:ext uri="{FF2B5EF4-FFF2-40B4-BE49-F238E27FC236}">
                <a16:creationId xmlns:a16="http://schemas.microsoft.com/office/drawing/2014/main" id="{666C8FAB-362A-7F35-DEF0-A812D232612F}"/>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0C424857-9ED7-DD48-69FC-52843798CA77}"/>
              </a:ext>
            </a:extLst>
          </p:cNvPr>
          <p:cNvSpPr>
            <a:spLocks noGrp="1"/>
          </p:cNvSpPr>
          <p:nvPr>
            <p:ph type="sldNum" sz="quarter" idx="12"/>
          </p:nvPr>
        </p:nvSpPr>
        <p:spPr/>
        <p:txBody>
          <a:bodyPr/>
          <a:lstStyle/>
          <a:p>
            <a:fld id="{D065DA2B-2A32-4AC6-B85E-8F88F30825FD}" type="slidenum">
              <a:rPr lang="en-US" smtClean="0"/>
              <a:t>‹#›</a:t>
            </a:fld>
            <a:endParaRPr lang="en-US"/>
          </a:p>
        </p:txBody>
      </p:sp>
    </p:spTree>
    <p:extLst>
      <p:ext uri="{BB962C8B-B14F-4D97-AF65-F5344CB8AC3E}">
        <p14:creationId xmlns:p14="http://schemas.microsoft.com/office/powerpoint/2010/main" val="3343511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62085D-A1A7-ACB9-3FA0-9B928B47EF7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669098FD-4880-8A22-E532-99CAF29DB7E7}"/>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687EB5C2-C847-B7BC-EF45-DD3606C77E4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CC88A9B4-FCFE-824D-84E2-C3CDCEBF20EE}"/>
              </a:ext>
            </a:extLst>
          </p:cNvPr>
          <p:cNvSpPr>
            <a:spLocks noGrp="1"/>
          </p:cNvSpPr>
          <p:nvPr>
            <p:ph type="dt" sz="half" idx="10"/>
          </p:nvPr>
        </p:nvSpPr>
        <p:spPr/>
        <p:txBody>
          <a:bodyPr/>
          <a:lstStyle/>
          <a:p>
            <a:fld id="{08569229-0592-4E8E-8BA5-D9064B04FB48}" type="datetimeFigureOut">
              <a:rPr lang="en-US" smtClean="0"/>
              <a:t>8/18/2023</a:t>
            </a:fld>
            <a:endParaRPr lang="en-US"/>
          </a:p>
        </p:txBody>
      </p:sp>
      <p:sp>
        <p:nvSpPr>
          <p:cNvPr id="6" name="Footer Placeholder 5">
            <a:extLst>
              <a:ext uri="{FF2B5EF4-FFF2-40B4-BE49-F238E27FC236}">
                <a16:creationId xmlns:a16="http://schemas.microsoft.com/office/drawing/2014/main" id="{C141286B-C5BD-7C12-0F24-42A9E6E6594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268BFAC-9F2D-DFDC-4785-187C8E82100B}"/>
              </a:ext>
            </a:extLst>
          </p:cNvPr>
          <p:cNvSpPr>
            <a:spLocks noGrp="1"/>
          </p:cNvSpPr>
          <p:nvPr>
            <p:ph type="sldNum" sz="quarter" idx="12"/>
          </p:nvPr>
        </p:nvSpPr>
        <p:spPr/>
        <p:txBody>
          <a:bodyPr/>
          <a:lstStyle/>
          <a:p>
            <a:fld id="{D065DA2B-2A32-4AC6-B85E-8F88F30825FD}" type="slidenum">
              <a:rPr lang="en-US" smtClean="0"/>
              <a:t>‹#›</a:t>
            </a:fld>
            <a:endParaRPr lang="en-US"/>
          </a:p>
        </p:txBody>
      </p:sp>
    </p:spTree>
    <p:extLst>
      <p:ext uri="{BB962C8B-B14F-4D97-AF65-F5344CB8AC3E}">
        <p14:creationId xmlns:p14="http://schemas.microsoft.com/office/powerpoint/2010/main" val="5477907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41286F1-5A12-22C1-F7DF-E20EE4E1F138}"/>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1A64F8FA-02CE-C092-BB3A-E6DD19E808E7}"/>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BD6AB863-AF20-3079-D3BB-7A5D0F6BEBA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99D581E7-CF53-C3C2-C957-A1CC1CB98413}"/>
              </a:ext>
            </a:extLst>
          </p:cNvPr>
          <p:cNvSpPr>
            <a:spLocks noGrp="1"/>
          </p:cNvSpPr>
          <p:nvPr>
            <p:ph type="dt" sz="half" idx="10"/>
          </p:nvPr>
        </p:nvSpPr>
        <p:spPr/>
        <p:txBody>
          <a:bodyPr/>
          <a:lstStyle/>
          <a:p>
            <a:fld id="{08569229-0592-4E8E-8BA5-D9064B04FB48}" type="datetimeFigureOut">
              <a:rPr lang="en-US" smtClean="0"/>
              <a:t>8/18/2023</a:t>
            </a:fld>
            <a:endParaRPr lang="en-US"/>
          </a:p>
        </p:txBody>
      </p:sp>
      <p:sp>
        <p:nvSpPr>
          <p:cNvPr id="6" name="Footer Placeholder 5">
            <a:extLst>
              <a:ext uri="{FF2B5EF4-FFF2-40B4-BE49-F238E27FC236}">
                <a16:creationId xmlns:a16="http://schemas.microsoft.com/office/drawing/2014/main" id="{E503978D-0D9F-20D6-FB70-21F241C0FC2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8A9117E-D6FD-BC1F-BFCA-7A95C02C9F4E}"/>
              </a:ext>
            </a:extLst>
          </p:cNvPr>
          <p:cNvSpPr>
            <a:spLocks noGrp="1"/>
          </p:cNvSpPr>
          <p:nvPr>
            <p:ph type="sldNum" sz="quarter" idx="12"/>
          </p:nvPr>
        </p:nvSpPr>
        <p:spPr/>
        <p:txBody>
          <a:bodyPr/>
          <a:lstStyle/>
          <a:p>
            <a:fld id="{D065DA2B-2A32-4AC6-B85E-8F88F30825FD}" type="slidenum">
              <a:rPr lang="en-US" smtClean="0"/>
              <a:t>‹#›</a:t>
            </a:fld>
            <a:endParaRPr lang="en-US"/>
          </a:p>
        </p:txBody>
      </p:sp>
    </p:spTree>
    <p:extLst>
      <p:ext uri="{BB962C8B-B14F-4D97-AF65-F5344CB8AC3E}">
        <p14:creationId xmlns:p14="http://schemas.microsoft.com/office/powerpoint/2010/main" val="352111554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3">
            <a:lumMod val="20000"/>
            <a:lumOff val="80000"/>
          </a:schemeClr>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AA32314B-2A75-F3BC-1B6A-64249C2996A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AFBDF953-A24D-5AA3-BED8-F2EE8AD89D82}"/>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83F74CD-5170-019B-41E3-2F4460964FC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8569229-0592-4E8E-8BA5-D9064B04FB48}" type="datetimeFigureOut">
              <a:rPr lang="en-US" smtClean="0"/>
              <a:t>8/18/2023</a:t>
            </a:fld>
            <a:endParaRPr lang="en-US"/>
          </a:p>
        </p:txBody>
      </p:sp>
      <p:sp>
        <p:nvSpPr>
          <p:cNvPr id="5" name="Footer Placeholder 4">
            <a:extLst>
              <a:ext uri="{FF2B5EF4-FFF2-40B4-BE49-F238E27FC236}">
                <a16:creationId xmlns:a16="http://schemas.microsoft.com/office/drawing/2014/main" id="{3BE07103-9C54-B1CF-E364-C72D716128AD}"/>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6EC0E6A4-9D96-8C79-D2B4-E052CE9BFAF8}"/>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065DA2B-2A32-4AC6-B85E-8F88F30825FD}" type="slidenum">
              <a:rPr lang="en-US" smtClean="0"/>
              <a:t>‹#›</a:t>
            </a:fld>
            <a:endParaRPr lang="en-US"/>
          </a:p>
        </p:txBody>
      </p:sp>
    </p:spTree>
    <p:extLst>
      <p:ext uri="{BB962C8B-B14F-4D97-AF65-F5344CB8AC3E}">
        <p14:creationId xmlns:p14="http://schemas.microsoft.com/office/powerpoint/2010/main" val="12780571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F9AF83-4233-D7AD-AB15-76661ECC2846}"/>
              </a:ext>
            </a:extLst>
          </p:cNvPr>
          <p:cNvSpPr>
            <a:spLocks noGrp="1"/>
          </p:cNvSpPr>
          <p:nvPr>
            <p:ph type="ctrTitle"/>
          </p:nvPr>
        </p:nvSpPr>
        <p:spPr/>
        <p:txBody>
          <a:bodyPr/>
          <a:lstStyle/>
          <a:p>
            <a:r>
              <a:rPr lang="en-US" dirty="0"/>
              <a:t>Clinical application of immunosuppressants</a:t>
            </a:r>
          </a:p>
        </p:txBody>
      </p:sp>
      <p:sp>
        <p:nvSpPr>
          <p:cNvPr id="3" name="Subtitle 2">
            <a:extLst>
              <a:ext uri="{FF2B5EF4-FFF2-40B4-BE49-F238E27FC236}">
                <a16:creationId xmlns:a16="http://schemas.microsoft.com/office/drawing/2014/main" id="{21769027-FB98-14C7-7351-48C573A459C9}"/>
              </a:ext>
            </a:extLst>
          </p:cNvPr>
          <p:cNvSpPr>
            <a:spLocks noGrp="1"/>
          </p:cNvSpPr>
          <p:nvPr>
            <p:ph type="subTitle" idx="1"/>
          </p:nvPr>
        </p:nvSpPr>
        <p:spPr/>
        <p:txBody>
          <a:bodyPr/>
          <a:lstStyle/>
          <a:p>
            <a:r>
              <a:rPr lang="sr-Latn-RS" dirty="0"/>
              <a:t>Prof. Slobodan M. Janković</a:t>
            </a:r>
            <a:endParaRPr lang="en-US" dirty="0"/>
          </a:p>
        </p:txBody>
      </p:sp>
    </p:spTree>
    <p:extLst>
      <p:ext uri="{BB962C8B-B14F-4D97-AF65-F5344CB8AC3E}">
        <p14:creationId xmlns:p14="http://schemas.microsoft.com/office/powerpoint/2010/main" val="248222826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AE25BE-EEA1-B120-0833-ACBF9F27ED0D}"/>
              </a:ext>
            </a:extLst>
          </p:cNvPr>
          <p:cNvSpPr>
            <a:spLocks noGrp="1"/>
          </p:cNvSpPr>
          <p:nvPr>
            <p:ph type="title"/>
          </p:nvPr>
        </p:nvSpPr>
        <p:spPr/>
        <p:txBody>
          <a:bodyPr/>
          <a:lstStyle/>
          <a:p>
            <a:r>
              <a:rPr lang="sr-Latn-RS" dirty="0"/>
              <a:t>„</a:t>
            </a:r>
            <a:r>
              <a:rPr lang="sr-Latn-RS" dirty="0" err="1"/>
              <a:t>Biological“therapy</a:t>
            </a:r>
            <a:endParaRPr lang="en-US" dirty="0"/>
          </a:p>
        </p:txBody>
      </p:sp>
      <p:sp>
        <p:nvSpPr>
          <p:cNvPr id="3" name="Content Placeholder 2">
            <a:extLst>
              <a:ext uri="{FF2B5EF4-FFF2-40B4-BE49-F238E27FC236}">
                <a16:creationId xmlns:a16="http://schemas.microsoft.com/office/drawing/2014/main" id="{AEE285A5-A37B-9402-C838-F39E59F2E3A4}"/>
              </a:ext>
            </a:extLst>
          </p:cNvPr>
          <p:cNvSpPr>
            <a:spLocks noGrp="1"/>
          </p:cNvSpPr>
          <p:nvPr>
            <p:ph idx="1"/>
          </p:nvPr>
        </p:nvSpPr>
        <p:spPr/>
        <p:txBody>
          <a:bodyPr>
            <a:normAutofit/>
          </a:bodyPr>
          <a:lstStyle/>
          <a:p>
            <a:r>
              <a:rPr lang="en-US" dirty="0"/>
              <a:t>Rituximab is a humanized murine monoclonal antibody that binds to the CD 20 antigen on B -lymphocytes, leading to the death of those cells and a reduction in the immune response.</a:t>
            </a:r>
          </a:p>
          <a:p>
            <a:r>
              <a:rPr lang="en-US" dirty="0"/>
              <a:t>In the last decade antibodies against the interleukin 6 receptor were used, too: tocilizumab and sarilumab . Their side effects are similar to side effects of tumor necrosis factor alpha inhibitors. These drugs are administered parenterally, with an interval of one or more weeks.</a:t>
            </a:r>
          </a:p>
          <a:p>
            <a:r>
              <a:rPr lang="en-US" dirty="0"/>
              <a:t>"Biological" therapy leads to improvement in about 60% of patients with rheumatoid arthritis. </a:t>
            </a:r>
          </a:p>
        </p:txBody>
      </p:sp>
    </p:spTree>
    <p:extLst>
      <p:ext uri="{BB962C8B-B14F-4D97-AF65-F5344CB8AC3E}">
        <p14:creationId xmlns:p14="http://schemas.microsoft.com/office/powerpoint/2010/main" val="4816904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FFA824-D0A3-8A74-B1DD-2E9E8A8F9CCC}"/>
              </a:ext>
            </a:extLst>
          </p:cNvPr>
          <p:cNvSpPr>
            <a:spLocks noGrp="1"/>
          </p:cNvSpPr>
          <p:nvPr>
            <p:ph type="title"/>
          </p:nvPr>
        </p:nvSpPr>
        <p:spPr/>
        <p:txBody>
          <a:bodyPr/>
          <a:lstStyle/>
          <a:p>
            <a:r>
              <a:rPr lang="en-US" dirty="0"/>
              <a:t>PREVENTION AND TREATMENT OF KIDNEY TRANSPLANT REJECTION</a:t>
            </a:r>
          </a:p>
        </p:txBody>
      </p:sp>
      <p:sp>
        <p:nvSpPr>
          <p:cNvPr id="3" name="Content Placeholder 2">
            <a:extLst>
              <a:ext uri="{FF2B5EF4-FFF2-40B4-BE49-F238E27FC236}">
                <a16:creationId xmlns:a16="http://schemas.microsoft.com/office/drawing/2014/main" id="{6E6803B3-4AE8-3C96-CBA7-CEA66C15EBB1}"/>
              </a:ext>
            </a:extLst>
          </p:cNvPr>
          <p:cNvSpPr>
            <a:spLocks noGrp="1"/>
          </p:cNvSpPr>
          <p:nvPr>
            <p:ph idx="1"/>
          </p:nvPr>
        </p:nvSpPr>
        <p:spPr/>
        <p:txBody>
          <a:bodyPr/>
          <a:lstStyle/>
          <a:p>
            <a:r>
              <a:rPr lang="en-US" dirty="0"/>
              <a:t>The use of immunosuppressive drugs after kidney transplantation can be divided into 3 phases:</a:t>
            </a:r>
            <a:endParaRPr lang="sr-Latn-RS" dirty="0"/>
          </a:p>
          <a:p>
            <a:pPr lvl="1"/>
            <a:r>
              <a:rPr lang="sr-Latn-RS" dirty="0" err="1"/>
              <a:t>Induction</a:t>
            </a:r>
            <a:r>
              <a:rPr lang="sr-Latn-RS" dirty="0"/>
              <a:t> </a:t>
            </a:r>
            <a:r>
              <a:rPr lang="sr-Latn-RS" dirty="0" err="1"/>
              <a:t>therapy</a:t>
            </a:r>
            <a:endParaRPr lang="sr-Latn-RS" dirty="0"/>
          </a:p>
          <a:p>
            <a:pPr lvl="1"/>
            <a:r>
              <a:rPr lang="sr-Latn-RS" dirty="0" err="1"/>
              <a:t>Maintenance</a:t>
            </a:r>
            <a:r>
              <a:rPr lang="sr-Latn-RS" dirty="0"/>
              <a:t> </a:t>
            </a:r>
            <a:r>
              <a:rPr lang="sr-Latn-RS" dirty="0" err="1"/>
              <a:t>immunosuppression</a:t>
            </a:r>
            <a:endParaRPr lang="sr-Latn-RS" dirty="0"/>
          </a:p>
          <a:p>
            <a:pPr lvl="1"/>
            <a:r>
              <a:rPr lang="sr-Latn-RS" dirty="0" err="1"/>
              <a:t>Transplant</a:t>
            </a:r>
            <a:r>
              <a:rPr lang="sr-Latn-RS" dirty="0"/>
              <a:t> </a:t>
            </a:r>
            <a:r>
              <a:rPr lang="sr-Latn-RS" dirty="0" err="1"/>
              <a:t>rejection</a:t>
            </a:r>
            <a:r>
              <a:rPr lang="sr-Latn-RS" dirty="0"/>
              <a:t> </a:t>
            </a:r>
            <a:r>
              <a:rPr lang="sr-Latn-RS" dirty="0" err="1"/>
              <a:t>treatment</a:t>
            </a:r>
            <a:endParaRPr lang="en-US" dirty="0"/>
          </a:p>
        </p:txBody>
      </p:sp>
    </p:spTree>
    <p:extLst>
      <p:ext uri="{BB962C8B-B14F-4D97-AF65-F5344CB8AC3E}">
        <p14:creationId xmlns:p14="http://schemas.microsoft.com/office/powerpoint/2010/main" val="76068135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E9A5A8-F0DE-D986-CC3F-EEEF9D8A9295}"/>
              </a:ext>
            </a:extLst>
          </p:cNvPr>
          <p:cNvSpPr>
            <a:spLocks noGrp="1"/>
          </p:cNvSpPr>
          <p:nvPr>
            <p:ph type="title"/>
          </p:nvPr>
        </p:nvSpPr>
        <p:spPr/>
        <p:txBody>
          <a:bodyPr/>
          <a:lstStyle/>
          <a:p>
            <a:r>
              <a:rPr lang="sr-Latn-RS" dirty="0" err="1"/>
              <a:t>Induction</a:t>
            </a:r>
            <a:r>
              <a:rPr lang="sr-Latn-RS" dirty="0"/>
              <a:t> </a:t>
            </a:r>
            <a:r>
              <a:rPr lang="sr-Latn-RS" dirty="0" err="1"/>
              <a:t>therapy</a:t>
            </a:r>
            <a:endParaRPr lang="en-US" dirty="0"/>
          </a:p>
        </p:txBody>
      </p:sp>
      <p:sp>
        <p:nvSpPr>
          <p:cNvPr id="3" name="Content Placeholder 2">
            <a:extLst>
              <a:ext uri="{FF2B5EF4-FFF2-40B4-BE49-F238E27FC236}">
                <a16:creationId xmlns:a16="http://schemas.microsoft.com/office/drawing/2014/main" id="{F8892ED2-24D3-FCE8-2548-EC007348DCF2}"/>
              </a:ext>
            </a:extLst>
          </p:cNvPr>
          <p:cNvSpPr>
            <a:spLocks noGrp="1"/>
          </p:cNvSpPr>
          <p:nvPr>
            <p:ph idx="1"/>
          </p:nvPr>
        </p:nvSpPr>
        <p:spPr/>
        <p:txBody>
          <a:bodyPr>
            <a:normAutofit fontScale="85000" lnSpcReduction="10000"/>
          </a:bodyPr>
          <a:lstStyle/>
          <a:p>
            <a:r>
              <a:rPr lang="sr-Latn-RS" dirty="0"/>
              <a:t>I</a:t>
            </a:r>
            <a:r>
              <a:rPr lang="en-US" dirty="0" err="1"/>
              <a:t>nvolves</a:t>
            </a:r>
            <a:r>
              <a:rPr lang="en-US" dirty="0"/>
              <a:t> the intensive use of immunosuppressants in the first few days or weeks after transplantation. </a:t>
            </a:r>
            <a:endParaRPr lang="sr-Latn-RS" dirty="0"/>
          </a:p>
          <a:p>
            <a:r>
              <a:rPr lang="en-US" dirty="0"/>
              <a:t>In this phase, antibodies against lymphocytes are used (</a:t>
            </a:r>
            <a:r>
              <a:rPr lang="en-US" dirty="0" err="1"/>
              <a:t>antithymocyte</a:t>
            </a:r>
            <a:r>
              <a:rPr lang="en-US" dirty="0"/>
              <a:t> globulin, thymoglobulin or OKT3 - monoclonal IgG antibody of mouse origin against the CD 3 -complex on the lymphocyte membrane) or monoclonal antibodies against the receptor for interleukin 2, </a:t>
            </a:r>
            <a:r>
              <a:rPr lang="en-US" dirty="0" err="1"/>
              <a:t>basiliximab</a:t>
            </a:r>
            <a:r>
              <a:rPr lang="en-US" dirty="0"/>
              <a:t> and daclizumab. </a:t>
            </a:r>
            <a:endParaRPr lang="sr-Latn-RS" dirty="0"/>
          </a:p>
          <a:p>
            <a:r>
              <a:rPr lang="en-US" dirty="0"/>
              <a:t>Antibodies against lymphocytes are more effective, so they are used in patients with a high risk of transplant rejection; however, since they reduce the number of lymphocytes, they lead to serious side effects such as lymphoproliferative diseases, cytomegalovirus infections and other infections. </a:t>
            </a:r>
            <a:endParaRPr lang="sr-Latn-RS" dirty="0"/>
          </a:p>
          <a:p>
            <a:r>
              <a:rPr lang="en-US" dirty="0" err="1"/>
              <a:t>Basiliximab</a:t>
            </a:r>
            <a:r>
              <a:rPr lang="en-US" dirty="0"/>
              <a:t> and daclizumab are used in patients who have a moderate or low risk of transplant rejection; these drugs are well tolerated, because they do not reduce the number of lymphocytes.</a:t>
            </a:r>
          </a:p>
        </p:txBody>
      </p:sp>
    </p:spTree>
    <p:extLst>
      <p:ext uri="{BB962C8B-B14F-4D97-AF65-F5344CB8AC3E}">
        <p14:creationId xmlns:p14="http://schemas.microsoft.com/office/powerpoint/2010/main" val="155726755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7C3ED7-A8A2-8638-B300-78336A015EE5}"/>
              </a:ext>
            </a:extLst>
          </p:cNvPr>
          <p:cNvSpPr>
            <a:spLocks noGrp="1"/>
          </p:cNvSpPr>
          <p:nvPr>
            <p:ph type="title"/>
          </p:nvPr>
        </p:nvSpPr>
        <p:spPr/>
        <p:txBody>
          <a:bodyPr/>
          <a:lstStyle/>
          <a:p>
            <a:r>
              <a:rPr lang="sr-Latn-RS" dirty="0" err="1"/>
              <a:t>Maintenance</a:t>
            </a:r>
            <a:r>
              <a:rPr lang="sr-Latn-RS" dirty="0"/>
              <a:t> </a:t>
            </a:r>
            <a:r>
              <a:rPr lang="sr-Latn-RS" dirty="0" err="1"/>
              <a:t>immunosuppression</a:t>
            </a:r>
            <a:endParaRPr lang="en-US" dirty="0"/>
          </a:p>
        </p:txBody>
      </p:sp>
      <p:sp>
        <p:nvSpPr>
          <p:cNvPr id="3" name="Content Placeholder 2">
            <a:extLst>
              <a:ext uri="{FF2B5EF4-FFF2-40B4-BE49-F238E27FC236}">
                <a16:creationId xmlns:a16="http://schemas.microsoft.com/office/drawing/2014/main" id="{2D0C79F3-829A-55C6-0965-13248FD10243}"/>
              </a:ext>
            </a:extLst>
          </p:cNvPr>
          <p:cNvSpPr>
            <a:spLocks noGrp="1"/>
          </p:cNvSpPr>
          <p:nvPr>
            <p:ph idx="1"/>
          </p:nvPr>
        </p:nvSpPr>
        <p:spPr/>
        <p:txBody>
          <a:bodyPr>
            <a:normAutofit fontScale="85000" lnSpcReduction="20000"/>
          </a:bodyPr>
          <a:lstStyle/>
          <a:p>
            <a:r>
              <a:rPr lang="sr-Latn-RS" dirty="0"/>
              <a:t>C</a:t>
            </a:r>
            <a:r>
              <a:rPr lang="en-US" dirty="0" err="1"/>
              <a:t>lassic</a:t>
            </a:r>
            <a:r>
              <a:rPr lang="en-US" dirty="0"/>
              <a:t> maintenance immunosuppression is triple therapy: calcineurin inhibitor (ciclosporin or tacrolimus) + antimetabolite (azathioprine or mycophenolate mofetil) + prednisolone. </a:t>
            </a:r>
            <a:endParaRPr lang="sr-Latn-RS" dirty="0"/>
          </a:p>
          <a:p>
            <a:r>
              <a:rPr lang="en-US" dirty="0"/>
              <a:t>More recently, after the appearance of sirolimus, the application of maintenance immunosuppression that will not have a calcineurin inhibitor or in which prednisolone is gradually discontinued is being tried, but the right place for such protocols remains to be determined. When choosing between ciclosporin and tacrolimus, it should be borne in mind that tacrolimus is more effective than cyclosporin (acute transplant rejection occurs less often), and that it causes hypertension and hyperlipidemia less often. </a:t>
            </a:r>
            <a:endParaRPr lang="sr-Latn-RS" dirty="0"/>
          </a:p>
          <a:p>
            <a:r>
              <a:rPr lang="en-US" dirty="0"/>
              <a:t>On the other hand, cyclosporin should be given to patients who have a high risk of developing diabetes mellitus after transplantation, because this risk with cyclosporin is much lower than with tacrolimus. When choosing between azathioprine and mycophenolate mofetil, this second drug should be used, because it is less toxic and more effective than azathioprine.</a:t>
            </a:r>
          </a:p>
        </p:txBody>
      </p:sp>
    </p:spTree>
    <p:extLst>
      <p:ext uri="{BB962C8B-B14F-4D97-AF65-F5344CB8AC3E}">
        <p14:creationId xmlns:p14="http://schemas.microsoft.com/office/powerpoint/2010/main" val="161235944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B5C7D8-2B49-1C0E-A3DD-5A7D82B9D0AF}"/>
              </a:ext>
            </a:extLst>
          </p:cNvPr>
          <p:cNvSpPr>
            <a:spLocks noGrp="1"/>
          </p:cNvSpPr>
          <p:nvPr>
            <p:ph type="title"/>
          </p:nvPr>
        </p:nvSpPr>
        <p:spPr/>
        <p:txBody>
          <a:bodyPr/>
          <a:lstStyle/>
          <a:p>
            <a:r>
              <a:rPr lang="sr-Latn-RS" dirty="0" err="1"/>
              <a:t>Transplant</a:t>
            </a:r>
            <a:r>
              <a:rPr lang="sr-Latn-RS" dirty="0"/>
              <a:t> </a:t>
            </a:r>
            <a:r>
              <a:rPr lang="sr-Latn-RS" dirty="0" err="1"/>
              <a:t>rejection</a:t>
            </a:r>
            <a:r>
              <a:rPr lang="sr-Latn-RS" dirty="0"/>
              <a:t> </a:t>
            </a:r>
            <a:r>
              <a:rPr lang="sr-Latn-RS" dirty="0" err="1"/>
              <a:t>types</a:t>
            </a:r>
            <a:endParaRPr lang="en-US" dirty="0"/>
          </a:p>
        </p:txBody>
      </p:sp>
      <p:sp>
        <p:nvSpPr>
          <p:cNvPr id="3" name="Content Placeholder 2">
            <a:extLst>
              <a:ext uri="{FF2B5EF4-FFF2-40B4-BE49-F238E27FC236}">
                <a16:creationId xmlns:a16="http://schemas.microsoft.com/office/drawing/2014/main" id="{6449EA4B-A585-E32F-3030-39924C8E1F93}"/>
              </a:ext>
            </a:extLst>
          </p:cNvPr>
          <p:cNvSpPr>
            <a:spLocks noGrp="1"/>
          </p:cNvSpPr>
          <p:nvPr>
            <p:ph idx="1"/>
          </p:nvPr>
        </p:nvSpPr>
        <p:spPr/>
        <p:txBody>
          <a:bodyPr/>
          <a:lstStyle/>
          <a:p>
            <a:r>
              <a:rPr lang="en-US" dirty="0"/>
              <a:t>if, despite the prophylactic use of immunosuppressants, an acute reaction of transplant rejection occurs, then the so-called "rescue" therapy must be applied. </a:t>
            </a:r>
            <a:endParaRPr lang="sr-Latn-RS" dirty="0"/>
          </a:p>
          <a:p>
            <a:r>
              <a:rPr lang="en-US" dirty="0"/>
              <a:t>Acute graft rejection can be </a:t>
            </a:r>
            <a:r>
              <a:rPr lang="en-US" b="1" dirty="0"/>
              <a:t>hyperacute </a:t>
            </a:r>
            <a:r>
              <a:rPr lang="en-US" dirty="0"/>
              <a:t>(immediately after vascularization of transplant and up to 1 hour after), </a:t>
            </a:r>
            <a:r>
              <a:rPr lang="en-US" b="1" dirty="0"/>
              <a:t>accelerated acute rejection</a:t>
            </a:r>
            <a:r>
              <a:rPr lang="en-US" dirty="0"/>
              <a:t> (from 24 hours to 7 days after transplantation) and </a:t>
            </a:r>
            <a:r>
              <a:rPr lang="en-US" b="1" dirty="0"/>
              <a:t>"ordinary" acute rejection </a:t>
            </a:r>
            <a:r>
              <a:rPr lang="en-US" dirty="0"/>
              <a:t>(in the first 6 months after transplantation). </a:t>
            </a:r>
            <a:endParaRPr lang="sr-Latn-RS" dirty="0"/>
          </a:p>
          <a:p>
            <a:r>
              <a:rPr lang="en-US" dirty="0"/>
              <a:t>While hyperacute rejection cannot be treated, and always ends in graft loss, in accelerated acute rejection therapy makes sense.</a:t>
            </a:r>
          </a:p>
        </p:txBody>
      </p:sp>
    </p:spTree>
    <p:extLst>
      <p:ext uri="{BB962C8B-B14F-4D97-AF65-F5344CB8AC3E}">
        <p14:creationId xmlns:p14="http://schemas.microsoft.com/office/powerpoint/2010/main" val="50889352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18C5B-B746-5C5F-2593-2368CD635B3C}"/>
              </a:ext>
            </a:extLst>
          </p:cNvPr>
          <p:cNvSpPr>
            <a:spLocks noGrp="1"/>
          </p:cNvSpPr>
          <p:nvPr>
            <p:ph type="title"/>
          </p:nvPr>
        </p:nvSpPr>
        <p:spPr/>
        <p:txBody>
          <a:bodyPr/>
          <a:lstStyle/>
          <a:p>
            <a:r>
              <a:rPr lang="sr-Latn-RS" dirty="0" err="1"/>
              <a:t>Transplant</a:t>
            </a:r>
            <a:r>
              <a:rPr lang="sr-Latn-RS" dirty="0"/>
              <a:t> </a:t>
            </a:r>
            <a:r>
              <a:rPr lang="sr-Latn-RS" dirty="0" err="1"/>
              <a:t>rejection</a:t>
            </a:r>
            <a:r>
              <a:rPr lang="sr-Latn-RS" dirty="0"/>
              <a:t> </a:t>
            </a:r>
            <a:r>
              <a:rPr lang="sr-Latn-RS" dirty="0" err="1"/>
              <a:t>treatment</a:t>
            </a:r>
            <a:endParaRPr lang="en-US" dirty="0"/>
          </a:p>
        </p:txBody>
      </p:sp>
      <p:sp>
        <p:nvSpPr>
          <p:cNvPr id="3" name="Content Placeholder 2">
            <a:extLst>
              <a:ext uri="{FF2B5EF4-FFF2-40B4-BE49-F238E27FC236}">
                <a16:creationId xmlns:a16="http://schemas.microsoft.com/office/drawing/2014/main" id="{1D3658F6-C82B-AFD9-6274-25F6290EE3E8}"/>
              </a:ext>
            </a:extLst>
          </p:cNvPr>
          <p:cNvSpPr>
            <a:spLocks noGrp="1"/>
          </p:cNvSpPr>
          <p:nvPr>
            <p:ph idx="1"/>
          </p:nvPr>
        </p:nvSpPr>
        <p:spPr/>
        <p:txBody>
          <a:bodyPr>
            <a:normAutofit fontScale="85000" lnSpcReduction="20000"/>
          </a:bodyPr>
          <a:lstStyle/>
          <a:p>
            <a:r>
              <a:rPr lang="en-US" dirty="0"/>
              <a:t>The therapy to be applied in acute transplant rejection depends on the type of rejection. There are three types: T-lymphocyte rejection, B- lymphocyte rejection and mixed rejection</a:t>
            </a:r>
            <a:r>
              <a:rPr lang="sr-Latn-RS" dirty="0"/>
              <a:t>, </a:t>
            </a:r>
            <a:r>
              <a:rPr lang="sr-Latn-RS" dirty="0" err="1"/>
              <a:t>determined</a:t>
            </a:r>
            <a:r>
              <a:rPr lang="sr-Latn-RS" dirty="0"/>
              <a:t> on </a:t>
            </a:r>
            <a:r>
              <a:rPr lang="sr-Latn-RS" dirty="0" err="1"/>
              <a:t>the</a:t>
            </a:r>
            <a:r>
              <a:rPr lang="sr-Latn-RS" dirty="0"/>
              <a:t> </a:t>
            </a:r>
            <a:r>
              <a:rPr lang="sr-Latn-RS" dirty="0" err="1"/>
              <a:t>basis</a:t>
            </a:r>
            <a:r>
              <a:rPr lang="sr-Latn-RS" dirty="0"/>
              <a:t> </a:t>
            </a:r>
            <a:r>
              <a:rPr lang="sr-Latn-RS" dirty="0" err="1"/>
              <a:t>of</a:t>
            </a:r>
            <a:r>
              <a:rPr lang="sr-Latn-RS" dirty="0"/>
              <a:t> </a:t>
            </a:r>
            <a:r>
              <a:rPr lang="sr-Latn-RS" dirty="0" err="1"/>
              <a:t>biopsy</a:t>
            </a:r>
            <a:r>
              <a:rPr lang="sr-Latn-RS" dirty="0"/>
              <a:t>.</a:t>
            </a:r>
          </a:p>
          <a:p>
            <a:r>
              <a:rPr lang="en-US" dirty="0"/>
              <a:t>If it is T- lymphocytic rejection, only high doses of corticosteroids are applied in milder cases (milder histological picture), and in more severe cases, </a:t>
            </a:r>
            <a:r>
              <a:rPr lang="en-US" dirty="0" err="1"/>
              <a:t>antithymocyte</a:t>
            </a:r>
            <a:r>
              <a:rPr lang="en-US" dirty="0"/>
              <a:t> immunoglobulin together with corticosteroids. </a:t>
            </a:r>
            <a:endParaRPr lang="sr-Latn-RS" dirty="0"/>
          </a:p>
          <a:p>
            <a:r>
              <a:rPr lang="en-US" dirty="0"/>
              <a:t>When rejection is of the B-lymphocytic type and occurs within a year of transplantation, plasmapheresis is performed, high doses of corticosteroids are administered, and intravenous immunoglobulins; also, the doses of immunosuppressants from maintenance therapy are increased.  </a:t>
            </a:r>
            <a:endParaRPr lang="sr-Latn-RS" dirty="0"/>
          </a:p>
          <a:p>
            <a:r>
              <a:rPr lang="en-US" dirty="0"/>
              <a:t>Rejection of transplants B- lymphocytic type, which occurs after one year of transplantation, is treated with corticosteroids and intravenous immunoglobulin  alone, without plasmapheresis . Mixed rejection is treated with a combination of the above therapeutic approaches.</a:t>
            </a:r>
          </a:p>
        </p:txBody>
      </p:sp>
    </p:spTree>
    <p:extLst>
      <p:ext uri="{BB962C8B-B14F-4D97-AF65-F5344CB8AC3E}">
        <p14:creationId xmlns:p14="http://schemas.microsoft.com/office/powerpoint/2010/main" val="148816355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211C08D-DAD3-30E7-8661-C591FE72BAD0}"/>
              </a:ext>
            </a:extLst>
          </p:cNvPr>
          <p:cNvSpPr>
            <a:spLocks noGrp="1"/>
          </p:cNvSpPr>
          <p:nvPr>
            <p:ph type="title"/>
          </p:nvPr>
        </p:nvSpPr>
        <p:spPr/>
        <p:txBody>
          <a:bodyPr>
            <a:normAutofit fontScale="90000"/>
          </a:bodyPr>
          <a:lstStyle/>
          <a:p>
            <a:r>
              <a:rPr lang="en-US" dirty="0"/>
              <a:t>IMMUNOSUPPRESSIVE THERAPY OF CONNECTIVE TISSUE DISEASES AND BIOLOGICAL THERAPY OF RHEUMATOID ARTHRITIS</a:t>
            </a:r>
          </a:p>
        </p:txBody>
      </p:sp>
      <p:sp>
        <p:nvSpPr>
          <p:cNvPr id="3" name="Content Placeholder 2">
            <a:extLst>
              <a:ext uri="{FF2B5EF4-FFF2-40B4-BE49-F238E27FC236}">
                <a16:creationId xmlns:a16="http://schemas.microsoft.com/office/drawing/2014/main" id="{B25BB2C4-B17A-0C50-EBA0-A4B511AD8CE5}"/>
              </a:ext>
            </a:extLst>
          </p:cNvPr>
          <p:cNvSpPr>
            <a:spLocks noGrp="1"/>
          </p:cNvSpPr>
          <p:nvPr>
            <p:ph idx="1"/>
          </p:nvPr>
        </p:nvSpPr>
        <p:spPr/>
        <p:txBody>
          <a:bodyPr>
            <a:normAutofit fontScale="92500" lnSpcReduction="20000"/>
          </a:bodyPr>
          <a:lstStyle/>
          <a:p>
            <a:r>
              <a:rPr lang="en-US" dirty="0"/>
              <a:t>Connective tissue diseases include rheumatoid arthritis, systemic ¬lupus erythematosus, scleroderma, polymyositis/dermatomyositis and mixed connective tissue disease. At the root of all these diseases is an autoimmune process, which damages healthy tissue and leads to symptoms and signs of the disease. </a:t>
            </a:r>
            <a:endParaRPr lang="sr-Latn-RS" dirty="0"/>
          </a:p>
          <a:p>
            <a:r>
              <a:rPr lang="en-US" dirty="0"/>
              <a:t>Immunosuppressive therapy can be "classic", when small molecule drugs are used that inhibit the autoimmune process with insufficient specificity , or " biological" , when antibodies or other protein preparations are used that act very specifically, binding to only one receptor or another functional protein, so that the autoimmune process is inhibited in a precisely defined part. </a:t>
            </a:r>
            <a:endParaRPr lang="sr-Latn-RS" dirty="0"/>
          </a:p>
          <a:p>
            <a:r>
              <a:rPr lang="en-US" dirty="0"/>
              <a:t>"Classic" immunosuppressive therapy has significantly more side effects than "biological" due to its insufficiently specific effect.</a:t>
            </a:r>
          </a:p>
          <a:p>
            <a:endParaRPr lang="en-US" dirty="0"/>
          </a:p>
        </p:txBody>
      </p:sp>
    </p:spTree>
    <p:extLst>
      <p:ext uri="{BB962C8B-B14F-4D97-AF65-F5344CB8AC3E}">
        <p14:creationId xmlns:p14="http://schemas.microsoft.com/office/powerpoint/2010/main" val="370358675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877EE2-B336-0922-D890-D1E113B38918}"/>
              </a:ext>
            </a:extLst>
          </p:cNvPr>
          <p:cNvSpPr>
            <a:spLocks noGrp="1"/>
          </p:cNvSpPr>
          <p:nvPr>
            <p:ph type="title"/>
          </p:nvPr>
        </p:nvSpPr>
        <p:spPr/>
        <p:txBody>
          <a:bodyPr/>
          <a:lstStyle/>
          <a:p>
            <a:r>
              <a:rPr lang="sr-Latn-RS" dirty="0" err="1"/>
              <a:t>Corticosteroids</a:t>
            </a:r>
            <a:endParaRPr lang="en-US" dirty="0"/>
          </a:p>
        </p:txBody>
      </p:sp>
      <p:sp>
        <p:nvSpPr>
          <p:cNvPr id="3" name="Content Placeholder 2">
            <a:extLst>
              <a:ext uri="{FF2B5EF4-FFF2-40B4-BE49-F238E27FC236}">
                <a16:creationId xmlns:a16="http://schemas.microsoft.com/office/drawing/2014/main" id="{E152FA91-73CD-405D-3997-A65760E79054}"/>
              </a:ext>
            </a:extLst>
          </p:cNvPr>
          <p:cNvSpPr>
            <a:spLocks noGrp="1"/>
          </p:cNvSpPr>
          <p:nvPr>
            <p:ph idx="1"/>
          </p:nvPr>
        </p:nvSpPr>
        <p:spPr/>
        <p:txBody>
          <a:bodyPr/>
          <a:lstStyle/>
          <a:p>
            <a:r>
              <a:rPr lang="en-US" dirty="0"/>
              <a:t>As part of "classic" immunosuppressive therapy, corticosteroids are used for all diseases, which have a fast and strong immunosuppressive and anti-inflammatory effect, so that patients quickly feel improvement. </a:t>
            </a:r>
            <a:endParaRPr lang="sr-Latn-RS" dirty="0"/>
          </a:p>
          <a:p>
            <a:r>
              <a:rPr lang="en-US" dirty="0"/>
              <a:t>However, due to numerous side effects, corticosteroids are used as short as possible, and are replaced by other immunosuppressants: methotrexate in rheumatoid arthritis, cyclophosphamide or mycophenolate mofetil in lupus, cyclophosphamide in scleroderma, and </a:t>
            </a:r>
            <a:r>
              <a:rPr lang="en-US" dirty="0" err="1"/>
              <a:t>methototrexate</a:t>
            </a:r>
            <a:r>
              <a:rPr lang="en-US" dirty="0"/>
              <a:t>, azathioprine or mycophenolate mofetil in polymyositis / dermatomyositis.</a:t>
            </a:r>
          </a:p>
        </p:txBody>
      </p:sp>
    </p:spTree>
    <p:extLst>
      <p:ext uri="{BB962C8B-B14F-4D97-AF65-F5344CB8AC3E}">
        <p14:creationId xmlns:p14="http://schemas.microsoft.com/office/powerpoint/2010/main" val="404432451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5BFFB6-1ABA-EB6C-5ED3-7E3D0F769D0E}"/>
              </a:ext>
            </a:extLst>
          </p:cNvPr>
          <p:cNvSpPr>
            <a:spLocks noGrp="1"/>
          </p:cNvSpPr>
          <p:nvPr>
            <p:ph type="title"/>
          </p:nvPr>
        </p:nvSpPr>
        <p:spPr/>
        <p:txBody>
          <a:bodyPr/>
          <a:lstStyle/>
          <a:p>
            <a:r>
              <a:rPr lang="sr-Latn-RS" dirty="0"/>
              <a:t>„</a:t>
            </a:r>
            <a:r>
              <a:rPr lang="sr-Latn-RS" dirty="0" err="1"/>
              <a:t>Biological</a:t>
            </a:r>
            <a:r>
              <a:rPr lang="sr-Latn-RS" dirty="0"/>
              <a:t>“ </a:t>
            </a:r>
            <a:r>
              <a:rPr lang="sr-Latn-RS" dirty="0" err="1"/>
              <a:t>therapy</a:t>
            </a:r>
            <a:endParaRPr lang="en-US" dirty="0"/>
          </a:p>
        </p:txBody>
      </p:sp>
      <p:sp>
        <p:nvSpPr>
          <p:cNvPr id="3" name="Content Placeholder 2">
            <a:extLst>
              <a:ext uri="{FF2B5EF4-FFF2-40B4-BE49-F238E27FC236}">
                <a16:creationId xmlns:a16="http://schemas.microsoft.com/office/drawing/2014/main" id="{33566F5F-E377-52E4-8924-9F27EB76BCB8}"/>
              </a:ext>
            </a:extLst>
          </p:cNvPr>
          <p:cNvSpPr>
            <a:spLocks noGrp="1"/>
          </p:cNvSpPr>
          <p:nvPr>
            <p:ph idx="1"/>
          </p:nvPr>
        </p:nvSpPr>
        <p:spPr>
          <a:xfrm>
            <a:off x="838200" y="1825625"/>
            <a:ext cx="10515600" cy="4508500"/>
          </a:xfrm>
        </p:spPr>
        <p:txBody>
          <a:bodyPr>
            <a:normAutofit fontScale="70000" lnSpcReduction="20000"/>
          </a:bodyPr>
          <a:lstStyle/>
          <a:p>
            <a:r>
              <a:rPr lang="en-US" dirty="0"/>
              <a:t>"Biologic" immunosuppressive therapy is most commonly used in rheumatoid arthritis, usually in combination with methotrexate. Medicines are used that inhibit tumor necrosis factor alpha, a cytokine that normally activates lymphocytes and polymorphonuclear cells and leads to the creation of other pro -inflammatory cytokines and increased inflammation. Tumor necrosis factor alpha is inhibited by </a:t>
            </a:r>
            <a:r>
              <a:rPr lang="en-US" b="1" dirty="0" err="1"/>
              <a:t>etarncept</a:t>
            </a:r>
            <a:r>
              <a:rPr lang="en-US" b="1" dirty="0"/>
              <a:t> </a:t>
            </a:r>
            <a:r>
              <a:rPr lang="en-US" dirty="0"/>
              <a:t>(soluble receptor for tumor necrosis factor alpha), </a:t>
            </a:r>
            <a:r>
              <a:rPr lang="en-US" b="1" dirty="0"/>
              <a:t>infliximab </a:t>
            </a:r>
            <a:r>
              <a:rPr lang="en-US" dirty="0"/>
              <a:t>(chimeric monoclonal antibody against tumor necrosis factor alpha) and </a:t>
            </a:r>
            <a:r>
              <a:rPr lang="en-US" b="1" dirty="0"/>
              <a:t>adalimumab</a:t>
            </a:r>
            <a:r>
              <a:rPr lang="en-US" dirty="0"/>
              <a:t> (recombinant monoclonal antibody that binds to tumor necrosis factor alpha). </a:t>
            </a:r>
            <a:endParaRPr lang="sr-Latn-RS" dirty="0"/>
          </a:p>
          <a:p>
            <a:r>
              <a:rPr lang="en-US" dirty="0"/>
              <a:t>They are usually well tolerated by patients (with minor irritation at the application site), but increase the risk of opportunistic infections (e.g., tuberculosis) and demyelinating neurological diseases. It is still not clear whether these drugs also increase the risk of malignant diseases. Infliximab has another specific side effect - it can worsen the condition of patients with heart failure and increase the risk of death in such patients.</a:t>
            </a:r>
          </a:p>
          <a:p>
            <a:r>
              <a:rPr lang="en-US" b="1" dirty="0"/>
              <a:t>Abatacept</a:t>
            </a:r>
            <a:r>
              <a:rPr lang="en-US" dirty="0"/>
              <a:t> is a recombinant protein consisting of the Fc fragment of a human IgG antibody and binds for the extracellular part of a molecule that inhibits T-lymphocytes (CTLA 4); it can also be used in the treatment of rheumatoid arthritis. Abatacept binds simultaneously to CD80 and CD86 molecules on the lymphocyte membrane (co-stimulation). </a:t>
            </a:r>
          </a:p>
          <a:p>
            <a:endParaRPr lang="en-US" dirty="0"/>
          </a:p>
        </p:txBody>
      </p:sp>
    </p:spTree>
    <p:extLst>
      <p:ext uri="{BB962C8B-B14F-4D97-AF65-F5344CB8AC3E}">
        <p14:creationId xmlns:p14="http://schemas.microsoft.com/office/powerpoint/2010/main" val="242150991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40</TotalTime>
  <Words>1186</Words>
  <Application>Microsoft Office PowerPoint</Application>
  <PresentationFormat>Widescreen</PresentationFormat>
  <Paragraphs>40</Paragraphs>
  <Slides>10</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10</vt:i4>
      </vt:variant>
    </vt:vector>
  </HeadingPairs>
  <TitlesOfParts>
    <vt:vector size="14" baseType="lpstr">
      <vt:lpstr>Arial</vt:lpstr>
      <vt:lpstr>Calibri</vt:lpstr>
      <vt:lpstr>Calibri Light</vt:lpstr>
      <vt:lpstr>Office Theme</vt:lpstr>
      <vt:lpstr>Clinical application of immunosuppressants</vt:lpstr>
      <vt:lpstr>PREVENTION AND TREATMENT OF KIDNEY TRANSPLANT REJECTION</vt:lpstr>
      <vt:lpstr>Induction therapy</vt:lpstr>
      <vt:lpstr>Maintenance immunosuppression</vt:lpstr>
      <vt:lpstr>Transplant rejection types</vt:lpstr>
      <vt:lpstr>Transplant rejection treatment</vt:lpstr>
      <vt:lpstr>IMMUNOSUPPRESSIVE THERAPY OF CONNECTIVE TISSUE DISEASES AND BIOLOGICAL THERAPY OF RHEUMATOID ARTHRITIS</vt:lpstr>
      <vt:lpstr>Corticosteroids</vt:lpstr>
      <vt:lpstr>„Biological“ therapy</vt:lpstr>
      <vt:lpstr>„Biological“therapy</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Boj</dc:creator>
  <cp:lastModifiedBy>Boj</cp:lastModifiedBy>
  <cp:revision>7</cp:revision>
  <dcterms:created xsi:type="dcterms:W3CDTF">2023-08-18T17:08:04Z</dcterms:created>
  <dcterms:modified xsi:type="dcterms:W3CDTF">2023-08-18T19:18:44Z</dcterms:modified>
</cp:coreProperties>
</file>

<file path=docProps/thumbnail.jpeg>
</file>